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8" r:id="rId6"/>
    <p:sldId id="272" r:id="rId7"/>
    <p:sldId id="274" r:id="rId8"/>
    <p:sldId id="275" r:id="rId9"/>
    <p:sldId id="276" r:id="rId10"/>
    <p:sldId id="277" r:id="rId11"/>
    <p:sldId id="279" r:id="rId12"/>
    <p:sldId id="280" r:id="rId13"/>
    <p:sldId id="285" r:id="rId14"/>
    <p:sldId id="281" r:id="rId15"/>
    <p:sldId id="282" r:id="rId16"/>
    <p:sldId id="283" r:id="rId17"/>
    <p:sldId id="284" r:id="rId18"/>
    <p:sldId id="278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 varScale="1">
        <p:scale>
          <a:sx n="93" d="100"/>
          <a:sy n="93" d="100"/>
        </p:scale>
        <p:origin x="96" y="44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25-Nov-23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25-Nov-23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25-Nov-23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25-Nov-23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9" y="615949"/>
            <a:ext cx="8735325" cy="2000251"/>
          </a:xfrm>
        </p:spPr>
        <p:txBody>
          <a:bodyPr/>
          <a:lstStyle/>
          <a:p>
            <a:r>
              <a:rPr lang="en-US" dirty="0"/>
              <a:t>Diabetes Predictive Modelling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54693" y="2552700"/>
            <a:ext cx="9879436" cy="1752600"/>
          </a:xfrm>
        </p:spPr>
        <p:txBody>
          <a:bodyPr/>
          <a:lstStyle/>
          <a:p>
            <a:pPr algn="ctr"/>
            <a:r>
              <a:rPr lang="en-US" dirty="0"/>
              <a:t>Leveraging Machine learning for early detection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96A8F3-592E-DC39-5743-01515D3A1852}"/>
              </a:ext>
            </a:extLst>
          </p:cNvPr>
          <p:cNvSpPr txBox="1">
            <a:spLocks/>
          </p:cNvSpPr>
          <p:nvPr/>
        </p:nvSpPr>
        <p:spPr>
          <a:xfrm>
            <a:off x="1522412" y="1752600"/>
            <a:ext cx="9677400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Victoria De </a:t>
            </a:r>
            <a:r>
              <a:rPr lang="en-US" sz="2000" dirty="0" err="1"/>
              <a:t>Cun</a:t>
            </a:r>
            <a:r>
              <a:rPr lang="en-US" sz="2000" dirty="0"/>
              <a:t>, </a:t>
            </a:r>
            <a:r>
              <a:rPr lang="en-US" sz="2000" dirty="0" err="1"/>
              <a:t>Moein</a:t>
            </a:r>
            <a:r>
              <a:rPr lang="en-US" sz="2000" dirty="0"/>
              <a:t> </a:t>
            </a:r>
            <a:r>
              <a:rPr lang="en-US" sz="2000" dirty="0" err="1"/>
              <a:t>Afrouzmehr</a:t>
            </a:r>
            <a:r>
              <a:rPr lang="en-US" sz="2000" dirty="0"/>
              <a:t>, </a:t>
            </a:r>
            <a:r>
              <a:rPr lang="en-US" sz="2000" dirty="0" err="1"/>
              <a:t>Indronil</a:t>
            </a:r>
            <a:r>
              <a:rPr lang="en-US" sz="2000" dirty="0"/>
              <a:t> Bhattacharjee, Fidel Gutierrez, Asif Abbas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EDC9-1649-2878-374D-674DCD0A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Support Vector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DA26-01FB-8782-CA1C-F88E12B2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Simple premise – Find the hyperplane that </a:t>
            </a:r>
            <a:r>
              <a:rPr lang="en-US" sz="3600" dirty="0" err="1"/>
              <a:t>maximises</a:t>
            </a:r>
            <a:r>
              <a:rPr lang="en-US" sz="3600" dirty="0"/>
              <a:t> the distance between itself and support vectors </a:t>
            </a:r>
          </a:p>
          <a:p>
            <a:r>
              <a:rPr lang="en-US" sz="3600" dirty="0"/>
              <a:t>Real-world data is often too complex to fit</a:t>
            </a:r>
          </a:p>
          <a:p>
            <a:r>
              <a:rPr lang="en-US" sz="3600" dirty="0"/>
              <a:t>Kernels map data to a higher dimension.</a:t>
            </a:r>
          </a:p>
          <a:p>
            <a:r>
              <a:rPr lang="en-US" sz="3600" dirty="0"/>
              <a:t>Choice of an appropriate kernel is paramount</a:t>
            </a:r>
          </a:p>
        </p:txBody>
      </p:sp>
    </p:spTree>
    <p:extLst>
      <p:ext uri="{BB962C8B-B14F-4D97-AF65-F5344CB8AC3E}">
        <p14:creationId xmlns:p14="http://schemas.microsoft.com/office/powerpoint/2010/main" val="1321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SVC - Linear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Linear kernel – no mapping</a:t>
            </a:r>
          </a:p>
          <a:p>
            <a:r>
              <a:rPr lang="en-US" dirty="0"/>
              <a:t>Extremely simple, but could lead to underfitting</a:t>
            </a:r>
          </a:p>
          <a:p>
            <a:r>
              <a:rPr lang="en-US" dirty="0"/>
              <a:t>Accuracy: 95.66%</a:t>
            </a:r>
          </a:p>
          <a:p>
            <a:r>
              <a:rPr lang="en-US" dirty="0"/>
              <a:t>Running Time: 0.13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B3C7DE-E71D-A16B-1D4D-61A2E9A3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29" y="10668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SVC - RBF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RBF Kernel – Non linear</a:t>
            </a:r>
          </a:p>
          <a:p>
            <a:r>
              <a:rPr lang="en-US" dirty="0"/>
              <a:t>Can capture more complex boundaries</a:t>
            </a:r>
          </a:p>
          <a:p>
            <a:r>
              <a:rPr lang="en-US" dirty="0"/>
              <a:t>Requires careful tuning of hyperparameters</a:t>
            </a:r>
          </a:p>
          <a:p>
            <a:r>
              <a:rPr lang="en-US" dirty="0"/>
              <a:t>Accuracy: 94.2%</a:t>
            </a:r>
          </a:p>
          <a:p>
            <a:r>
              <a:rPr lang="en-US" dirty="0"/>
              <a:t>Running Time: 0.10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821BA-8C11-6F9C-00E3-CF1FDBCB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724693"/>
            <a:ext cx="5408613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Perceptron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Simplest neural network</a:t>
            </a:r>
          </a:p>
          <a:p>
            <a:r>
              <a:rPr lang="en-US" dirty="0"/>
              <a:t>Assigns a weight to each feature, and the weighted sum is passed to an activation function</a:t>
            </a:r>
          </a:p>
          <a:p>
            <a:r>
              <a:rPr lang="en-US" dirty="0"/>
              <a:t>Weights adjusted based on error</a:t>
            </a:r>
          </a:p>
          <a:p>
            <a:r>
              <a:rPr lang="en-US" dirty="0"/>
              <a:t>Accuracy: 93%</a:t>
            </a:r>
          </a:p>
          <a:p>
            <a:r>
              <a:rPr lang="en-US" dirty="0"/>
              <a:t>Running Time: 0.003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1E606-D699-1989-7E38-2F785981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10" y="1981200"/>
            <a:ext cx="598753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5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9012" y="1600200"/>
            <a:ext cx="5943600" cy="4572000"/>
          </a:xfrm>
        </p:spPr>
        <p:txBody>
          <a:bodyPr/>
          <a:lstStyle/>
          <a:p>
            <a:r>
              <a:rPr lang="en-US" dirty="0"/>
              <a:t>Consists of interconnected neurons</a:t>
            </a:r>
          </a:p>
          <a:p>
            <a:r>
              <a:rPr lang="en-US" dirty="0"/>
              <a:t>4 layer ANN – 1 input, 3 hidden</a:t>
            </a:r>
          </a:p>
          <a:p>
            <a:r>
              <a:rPr lang="en-US" dirty="0"/>
              <a:t>Accuracy: 95%</a:t>
            </a:r>
          </a:p>
          <a:p>
            <a:r>
              <a:rPr lang="en-US" dirty="0"/>
              <a:t>Running Time: 26.10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7F58-763A-87EC-8980-927085B7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310" y="1371600"/>
            <a:ext cx="5658791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00FF-E24F-B3BC-2911-7D405AFA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6230-EAB3-646E-748A-B49DAE5A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487273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Diabetes Epidemic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Ninth leading cause of death globally (WHO, 2019)</a:t>
            </a:r>
          </a:p>
          <a:p>
            <a:r>
              <a:rPr lang="en-US" sz="3600" dirty="0"/>
              <a:t>Across ages, affects 11.6% of the pop. in the U.S. (CDC, 2021)</a:t>
            </a:r>
          </a:p>
          <a:p>
            <a:r>
              <a:rPr lang="en-US" sz="3600" dirty="0"/>
              <a:t>Major risk factor for cardiovascular diseases, kidney failure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B217-F070-B1C5-107B-D0A41F8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3A68-BBC5-67C6-B167-6E4F050F0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83" y="1596762"/>
            <a:ext cx="5332729" cy="4462272"/>
          </a:xfrm>
        </p:spPr>
        <p:txBody>
          <a:bodyPr/>
          <a:lstStyle/>
          <a:p>
            <a:r>
              <a:rPr lang="en-US" sz="2000" dirty="0"/>
              <a:t>Extensively used NumPy (Harris C.R. et. al. 2021)</a:t>
            </a:r>
          </a:p>
          <a:p>
            <a:r>
              <a:rPr lang="en-US" sz="2000" dirty="0"/>
              <a:t>Gender, smoking history – Categorical variables</a:t>
            </a:r>
          </a:p>
          <a:p>
            <a:r>
              <a:rPr lang="en-US" sz="2000" dirty="0"/>
              <a:t>Hypertension, heart disease, diabetes (class variable) – Binary</a:t>
            </a:r>
          </a:p>
          <a:p>
            <a:r>
              <a:rPr lang="en-US" sz="2000" dirty="0"/>
              <a:t>Age - Normal distribution with a spike at 80+</a:t>
            </a:r>
          </a:p>
          <a:p>
            <a:r>
              <a:rPr lang="en-US" sz="2000" dirty="0"/>
              <a:t>BMI - 5 levels from (normal to obese) – Positively skewed Lorentzian.</a:t>
            </a:r>
          </a:p>
          <a:p>
            <a:r>
              <a:rPr lang="en-US" sz="2000" dirty="0"/>
              <a:t>Blood glucose (30-300) and red blood cells indicated as HbA1c are skewed to the left.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FCEE332D-7F4A-0B40-1472-4ABF1BF4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97" y="1600200"/>
            <a:ext cx="6218828" cy="41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9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010-2EC6-7AAC-1FAA-2724DF55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-152400"/>
            <a:ext cx="10360501" cy="1223963"/>
          </a:xfrm>
        </p:spPr>
        <p:txBody>
          <a:bodyPr>
            <a:normAutofit/>
          </a:bodyPr>
          <a:lstStyle/>
          <a:p>
            <a:r>
              <a:rPr lang="en-US" sz="4400" dirty="0"/>
              <a:t>Statistical Summary</a:t>
            </a:r>
          </a:p>
        </p:txBody>
      </p:sp>
      <p:pic>
        <p:nvPicPr>
          <p:cNvPr id="5" name="Picture 1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B40B178-1173-9DCF-06D9-55A808DF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1076146"/>
            <a:ext cx="5973150" cy="31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B18FE73-D8B8-D1BB-3923-2E7085ACC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72" y="2097859"/>
            <a:ext cx="5028653" cy="4492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D1D6E9-F011-0016-ECDB-AAD231663D88}"/>
              </a:ext>
            </a:extLst>
          </p:cNvPr>
          <p:cNvGrpSpPr/>
          <p:nvPr/>
        </p:nvGrpSpPr>
        <p:grpSpPr>
          <a:xfrm>
            <a:off x="234856" y="3962400"/>
            <a:ext cx="6627169" cy="2741044"/>
            <a:chOff x="0" y="63508"/>
            <a:chExt cx="5750509" cy="17494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1F13EA-9B21-0623-17C7-964A53BFA0E7}"/>
                </a:ext>
              </a:extLst>
            </p:cNvPr>
            <p:cNvGrpSpPr/>
            <p:nvPr/>
          </p:nvGrpSpPr>
          <p:grpSpPr>
            <a:xfrm>
              <a:off x="0" y="336550"/>
              <a:ext cx="5750509" cy="1476370"/>
              <a:chOff x="-59376" y="1905"/>
              <a:chExt cx="5750509" cy="1476370"/>
            </a:xfrm>
          </p:grpSpPr>
          <p:pic>
            <p:nvPicPr>
              <p:cNvPr id="13" name="Picture 12" descr="A diagram of a blood test&#10;&#10;Description automatically generated">
                <a:extLst>
                  <a:ext uri="{FF2B5EF4-FFF2-40B4-BE49-F238E27FC236}">
                    <a16:creationId xmlns:a16="http://schemas.microsoft.com/office/drawing/2014/main" id="{B568B735-917D-A009-03D9-C9A035FD1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5703" y="540328"/>
                <a:ext cx="2805430" cy="569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A graph with lines and a rectangle&#10;&#10;Description automatically generated">
                <a:extLst>
                  <a:ext uri="{FF2B5EF4-FFF2-40B4-BE49-F238E27FC236}">
                    <a16:creationId xmlns:a16="http://schemas.microsoft.com/office/drawing/2014/main" id="{2E8880BD-2149-D1D5-4503-C118B6B02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9376" y="1905"/>
                <a:ext cx="1151890" cy="1473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Picture 14" descr="A diagram of a line with a blue rectangle&#10;&#10;Description automatically generated">
                <a:extLst>
                  <a:ext uri="{FF2B5EF4-FFF2-40B4-BE49-F238E27FC236}">
                    <a16:creationId xmlns:a16="http://schemas.microsoft.com/office/drawing/2014/main" id="{83CC21C4-1FB3-A84C-CE21-5BBEEE1E0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275" y="3170"/>
                <a:ext cx="599440" cy="1475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Picture 15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006761E1-ED55-AF7A-2AA5-5EE7E2A9A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004" y="3170"/>
                <a:ext cx="1083945" cy="14719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96DFBA49-549C-646F-3F27-40CD49A48FAD}"/>
                </a:ext>
              </a:extLst>
            </p:cNvPr>
            <p:cNvSpPr txBox="1"/>
            <p:nvPr/>
          </p:nvSpPr>
          <p:spPr>
            <a:xfrm>
              <a:off x="368337" y="95262"/>
              <a:ext cx="409592" cy="2604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5461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DF68BE91-8561-F887-DD78-C1F234C4849B}"/>
                </a:ext>
              </a:extLst>
            </p:cNvPr>
            <p:cNvSpPr txBox="1"/>
            <p:nvPr/>
          </p:nvSpPr>
          <p:spPr>
            <a:xfrm>
              <a:off x="1574840" y="63508"/>
              <a:ext cx="409592" cy="2604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5461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(b)</a:t>
              </a: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6C8604F-BA14-613C-13C4-FDDDABCE1695}"/>
                </a:ext>
              </a:extLst>
            </p:cNvPr>
            <p:cNvSpPr txBox="1"/>
            <p:nvPr/>
          </p:nvSpPr>
          <p:spPr>
            <a:xfrm>
              <a:off x="2400300" y="63508"/>
              <a:ext cx="409592" cy="2604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5461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(c)</a:t>
              </a: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E33DCE6F-DFF5-ACAB-DED3-40B9FB79A014}"/>
                </a:ext>
              </a:extLst>
            </p:cNvPr>
            <p:cNvSpPr txBox="1"/>
            <p:nvPr/>
          </p:nvSpPr>
          <p:spPr>
            <a:xfrm>
              <a:off x="4229100" y="63508"/>
              <a:ext cx="409575" cy="2603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5461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(d)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9412346-0FB5-D62D-240B-6510B9EBE0EA}"/>
              </a:ext>
            </a:extLst>
          </p:cNvPr>
          <p:cNvSpPr txBox="1"/>
          <p:nvPr/>
        </p:nvSpPr>
        <p:spPr>
          <a:xfrm>
            <a:off x="3628910" y="6220078"/>
            <a:ext cx="3303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Boxplots of (a) age, (b)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bmi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(c) blood glucose level, and (d) HbA1c level.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E265A-38C1-24CE-3B83-94B41EE77C0D}"/>
              </a:ext>
            </a:extLst>
          </p:cNvPr>
          <p:cNvSpPr txBox="1"/>
          <p:nvPr/>
        </p:nvSpPr>
        <p:spPr>
          <a:xfrm>
            <a:off x="3797330" y="4250283"/>
            <a:ext cx="2715404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QQ-plot for (a) age, (b) </a:t>
            </a:r>
            <a:r>
              <a:rPr lang="en-US" sz="11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bmi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(c) blood glucose, and (d) HbA1c.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A27A9-4756-F117-707A-497B9EE3528E}"/>
              </a:ext>
            </a:extLst>
          </p:cNvPr>
          <p:cNvSpPr txBox="1"/>
          <p:nvPr/>
        </p:nvSpPr>
        <p:spPr>
          <a:xfrm>
            <a:off x="7178065" y="1600200"/>
            <a:ext cx="50286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Pearson’s correlation table for the numerical features, including, age, hypertension, heart-disease,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bmi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HbA1c_level, blood glucose level, and diabetes.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54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Decision Tree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Much like a real tree, starting with a root node that branches into additional nodes, until we reach an output.</a:t>
            </a:r>
          </a:p>
          <a:p>
            <a:r>
              <a:rPr lang="en-US" dirty="0"/>
              <a:t>Each node represents a test, and the branches the outcome.</a:t>
            </a:r>
          </a:p>
          <a:p>
            <a:r>
              <a:rPr lang="en-US" dirty="0"/>
              <a:t>Accuracy: 95.66%</a:t>
            </a:r>
          </a:p>
          <a:p>
            <a:r>
              <a:rPr lang="en-US" dirty="0"/>
              <a:t>Running Time: 0.015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CEA21-A290-89EA-47D8-759AC17C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035674"/>
            <a:ext cx="5212726" cy="52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Random Forest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Leverages the power of multiple trees</a:t>
            </a:r>
          </a:p>
          <a:p>
            <a:r>
              <a:rPr lang="en-US" dirty="0"/>
              <a:t>More accurate, but computationally intensive</a:t>
            </a:r>
          </a:p>
          <a:p>
            <a:r>
              <a:rPr lang="en-US" dirty="0"/>
              <a:t>Accuracy: 96%</a:t>
            </a:r>
          </a:p>
          <a:p>
            <a:r>
              <a:rPr lang="en-US" dirty="0"/>
              <a:t>Running Time: 0.82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5EC1FC-FD96-10C1-3701-53293EAC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723900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8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Gradient Boosting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Just like a RF, uses multiple trees</a:t>
            </a:r>
          </a:p>
          <a:p>
            <a:r>
              <a:rPr lang="en-US" dirty="0"/>
              <a:t>New trees are added to correct residual errors, and increase accuracy</a:t>
            </a:r>
          </a:p>
          <a:p>
            <a:r>
              <a:rPr lang="en-US" dirty="0"/>
              <a:t>Accuracy: 95%</a:t>
            </a:r>
          </a:p>
          <a:p>
            <a:r>
              <a:rPr lang="en-US" dirty="0"/>
              <a:t>Running Time: 2.22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7C978-9B12-7E4A-C58C-B3888FB0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732" y="855107"/>
            <a:ext cx="5317093" cy="53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kNN</a:t>
            </a:r>
            <a:endParaRPr lang="en-US" sz="48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Find the k nearest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  <a:p>
            <a:r>
              <a:rPr lang="en-US" dirty="0"/>
              <a:t>Take the majority vote to obtain the class label</a:t>
            </a:r>
          </a:p>
          <a:p>
            <a:r>
              <a:rPr lang="en-US" dirty="0"/>
              <a:t>Accuracy: 94.7%</a:t>
            </a:r>
          </a:p>
          <a:p>
            <a:r>
              <a:rPr lang="en-US" dirty="0"/>
              <a:t>Running Time: 0.004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F39DC-B73B-B565-CB4B-F6A29FBE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34" y="594704"/>
            <a:ext cx="5408613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4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Logistic Regression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2812" y="1676400"/>
            <a:ext cx="5943600" cy="4572000"/>
          </a:xfrm>
        </p:spPr>
        <p:txBody>
          <a:bodyPr/>
          <a:lstStyle/>
          <a:p>
            <a:r>
              <a:rPr lang="en-US" dirty="0"/>
              <a:t>Based on the logistic (sigmoid) function</a:t>
            </a:r>
          </a:p>
          <a:p>
            <a:r>
              <a:rPr lang="en-US" dirty="0"/>
              <a:t>The goal is to </a:t>
            </a:r>
            <a:r>
              <a:rPr lang="en-US" dirty="0" err="1"/>
              <a:t>maximise</a:t>
            </a:r>
            <a:r>
              <a:rPr lang="en-US" dirty="0"/>
              <a:t> the likelihood of the observed data</a:t>
            </a:r>
          </a:p>
          <a:p>
            <a:r>
              <a:rPr lang="en-US" dirty="0"/>
              <a:t>Accuracy: 96%</a:t>
            </a:r>
          </a:p>
          <a:p>
            <a:r>
              <a:rPr lang="en-US" dirty="0"/>
              <a:t>Running Time: 0.03 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50C41-5693-BBB1-0B93-744F6D16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59" y="1447800"/>
            <a:ext cx="529496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7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172</TotalTime>
  <Words>547</Words>
  <Application>Microsoft Office PowerPoint</Application>
  <PresentationFormat>Custom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Tech 16x9</vt:lpstr>
      <vt:lpstr>Diabetes Predictive Modelling</vt:lpstr>
      <vt:lpstr>The Diabetes Epidemic</vt:lpstr>
      <vt:lpstr>Statistical Analysis</vt:lpstr>
      <vt:lpstr>Statistical Summary</vt:lpstr>
      <vt:lpstr>Decision Tree</vt:lpstr>
      <vt:lpstr>Random Forest</vt:lpstr>
      <vt:lpstr>Gradient Boosting</vt:lpstr>
      <vt:lpstr>kNN</vt:lpstr>
      <vt:lpstr>Logistic Regression</vt:lpstr>
      <vt:lpstr>Support Vector Classifier</vt:lpstr>
      <vt:lpstr>SVC - Linear</vt:lpstr>
      <vt:lpstr>SVC - RBF</vt:lpstr>
      <vt:lpstr>Perceptron</vt:lpstr>
      <vt:lpstr>ANN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Predictive Modelling</dc:title>
  <dc:creator>Asif Abbas</dc:creator>
  <cp:lastModifiedBy>Asif Abbas</cp:lastModifiedBy>
  <cp:revision>1</cp:revision>
  <dcterms:created xsi:type="dcterms:W3CDTF">2023-11-26T01:44:35Z</dcterms:created>
  <dcterms:modified xsi:type="dcterms:W3CDTF">2023-11-26T04:37:34Z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